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 snapToObjects="1">
      <p:cViewPr varScale="1">
        <p:scale>
          <a:sx n="53" d="100"/>
          <a:sy n="53" d="100"/>
        </p:scale>
        <p:origin x="7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1269999"/>
            <a:ext cx="7423448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7098672"/>
            <a:ext cx="7423560" cy="54153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15"/>
          </p:nvPr>
        </p:nvSpPr>
        <p:spPr>
          <a:xfrm>
            <a:off x="1211198" y="1270000"/>
            <a:ext cx="14168502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5625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>
            <a:lvl1pPr marL="381000" indent="-381000">
              <a:defRPr sz="3000">
                <a:solidFill>
                  <a:srgbClr val="323E48"/>
                </a:solidFill>
              </a:defRPr>
            </a:lvl1pPr>
            <a:lvl2pPr marL="990600" indent="-381000">
              <a:defRPr sz="3000">
                <a:solidFill>
                  <a:srgbClr val="323E48"/>
                </a:solidFill>
              </a:defRPr>
            </a:lvl2pPr>
            <a:lvl3pPr marL="1600200" indent="-381000">
              <a:defRPr sz="3000">
                <a:solidFill>
                  <a:srgbClr val="323E48"/>
                </a:solidFill>
              </a:defRPr>
            </a:lvl3pPr>
            <a:lvl4pPr marL="2209800" indent="-381000">
              <a:defRPr sz="3000">
                <a:solidFill>
                  <a:srgbClr val="323E48"/>
                </a:solidFill>
              </a:defRPr>
            </a:lvl4pPr>
            <a:lvl5pPr marL="2819400" indent="-381000">
              <a:defRPr sz="3000">
                <a:solidFill>
                  <a:srgbClr val="323E4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660384004_1290x1720.jpg"/>
          <p:cNvSpPr>
            <a:spLocks noGrp="1"/>
          </p:cNvSpPr>
          <p:nvPr>
            <p:ph type="pic" sz="half" idx="14"/>
          </p:nvPr>
        </p:nvSpPr>
        <p:spPr>
          <a:xfrm>
            <a:off x="12192000" y="1263848"/>
            <a:ext cx="10916874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>
            <a:lvl1pPr>
              <a:defRPr sz="13500" spc="-27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68529"/>
            <a:ext cx="368505" cy="3870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E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4000" spc="-28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68529"/>
            <a:ext cx="368505" cy="3870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E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Title Text</a:t>
            </a:r>
          </a:p>
        </p:txBody>
      </p:sp>
      <p:sp>
        <p:nvSpPr>
          <p:cNvPr id="23" name="Rectangle"/>
          <p:cNvSpPr txBox="1">
            <a:spLocks noGrp="1"/>
          </p:cNvSpPr>
          <p:nvPr>
            <p:ph type="body" sz="quarter" idx="14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sz="half" idx="13"/>
          </p:nvPr>
        </p:nvSpPr>
        <p:spPr>
          <a:xfrm>
            <a:off x="12192000" y="1270000"/>
            <a:ext cx="10922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660384004_1290x1720.jpg"/>
          <p:cNvSpPr>
            <a:spLocks noGrp="1"/>
          </p:cNvSpPr>
          <p:nvPr>
            <p:ph type="pic" sz="half" idx="14"/>
          </p:nvPr>
        </p:nvSpPr>
        <p:spPr>
          <a:xfrm>
            <a:off x="12192000" y="1263848"/>
            <a:ext cx="10916874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9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pPr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3.jpe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"/>
          <p:cNvGrpSpPr/>
          <p:nvPr/>
        </p:nvGrpSpPr>
        <p:grpSpPr>
          <a:xfrm>
            <a:off x="-51792" y="-27010"/>
            <a:ext cx="24487584" cy="13770020"/>
            <a:chOff x="0" y="0"/>
            <a:chExt cx="24487582" cy="13770018"/>
          </a:xfrm>
        </p:grpSpPr>
        <p:pic>
          <p:nvPicPr>
            <p:cNvPr id="172" name="Image" descr="Image"/>
            <p:cNvPicPr>
              <a:picLocks noChangeAspect="1"/>
            </p:cNvPicPr>
            <p:nvPr/>
          </p:nvPicPr>
          <p:blipFill>
            <a:blip r:embed="rId2"/>
            <a:srcRect t="31728" r="27245" b="27180"/>
            <a:stretch>
              <a:fillRect/>
            </a:stretch>
          </p:blipFill>
          <p:spPr>
            <a:xfrm>
              <a:off x="49880" y="0"/>
              <a:ext cx="24387824" cy="13770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man running cloud2020.jpg" descr="man running cloud2020.jpg"/>
            <p:cNvPicPr>
              <a:picLocks noChangeAspect="1"/>
            </p:cNvPicPr>
            <p:nvPr/>
          </p:nvPicPr>
          <p:blipFill>
            <a:blip r:embed="rId3"/>
            <a:srcRect l="4045" t="26757" r="12980" b="26757"/>
            <a:stretch>
              <a:fillRect/>
            </a:stretch>
          </p:blipFill>
          <p:spPr>
            <a:xfrm>
              <a:off x="0" y="27608"/>
              <a:ext cx="24487583" cy="13714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Rectangle"/>
            <p:cNvSpPr/>
            <p:nvPr/>
          </p:nvSpPr>
          <p:spPr>
            <a:xfrm>
              <a:off x="8730" y="2105"/>
              <a:ext cx="24470123" cy="13765809"/>
            </a:xfrm>
            <a:prstGeom prst="rect">
              <a:avLst/>
            </a:prstGeom>
            <a:solidFill>
              <a:srgbClr val="323E48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76" name="Introduction to…"/>
          <p:cNvSpPr txBox="1">
            <a:spLocks noGrp="1"/>
          </p:cNvSpPr>
          <p:nvPr>
            <p:ph type="title"/>
          </p:nvPr>
        </p:nvSpPr>
        <p:spPr>
          <a:xfrm>
            <a:off x="1206496" y="5538211"/>
            <a:ext cx="21971004" cy="1963669"/>
          </a:xfrm>
          <a:prstGeom prst="rect">
            <a:avLst/>
          </a:prstGeom>
        </p:spPr>
        <p:txBody>
          <a:bodyPr anchor="t"/>
          <a:lstStyle/>
          <a:p>
            <a:pPr defTabSz="1463003">
              <a:lnSpc>
                <a:spcPts val="7000"/>
              </a:lnSpc>
              <a:defRPr sz="8400" spc="-168"/>
            </a:pPr>
            <a:r>
              <a:t>Introduction to </a:t>
            </a:r>
          </a:p>
          <a:p>
            <a:pPr defTabSz="1463003">
              <a:lnSpc>
                <a:spcPts val="7000"/>
              </a:lnSpc>
              <a:defRPr sz="8400" spc="-168"/>
            </a:pPr>
            <a:r>
              <a:t>health technology</a:t>
            </a:r>
          </a:p>
        </p:txBody>
      </p:sp>
      <p:sp>
        <p:nvSpPr>
          <p:cNvPr id="177" name="Line"/>
          <p:cNvSpPr/>
          <p:nvPr/>
        </p:nvSpPr>
        <p:spPr>
          <a:xfrm>
            <a:off x="-23720" y="4648199"/>
            <a:ext cx="827392" cy="6671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78" name="Prevayl White Logo.png" descr="Prevayl White Logo.png"/>
          <p:cNvPicPr>
            <a:picLocks noChangeAspect="1"/>
          </p:cNvPicPr>
          <p:nvPr/>
        </p:nvPicPr>
        <p:blipFill>
          <a:blip r:embed="rId4"/>
          <a:srcRect l="14088" t="45523" r="14088" b="45523"/>
          <a:stretch>
            <a:fillRect/>
          </a:stretch>
        </p:blipFill>
        <p:spPr>
          <a:xfrm>
            <a:off x="1338518" y="4399519"/>
            <a:ext cx="5716820" cy="50403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With Alice Harling and  Sophie Hargreaves"/>
          <p:cNvSpPr txBox="1"/>
          <p:nvPr/>
        </p:nvSpPr>
        <p:spPr>
          <a:xfrm>
            <a:off x="1314626" y="7961355"/>
            <a:ext cx="9303573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9000"/>
              </a:lnSpc>
              <a:defRPr sz="8100" spc="-162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/>
              <a:t>By</a:t>
            </a:r>
            <a:r>
              <a:rPr dirty="0"/>
              <a:t> Alice Harling and </a:t>
            </a:r>
            <a:br>
              <a:rPr dirty="0"/>
            </a:br>
            <a:r>
              <a:rPr dirty="0"/>
              <a:t>Sophie Hargreaves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"/>
          <p:cNvSpPr txBox="1"/>
          <p:nvPr/>
        </p:nvSpPr>
        <p:spPr>
          <a:xfrm>
            <a:off x="23710900" y="12954229"/>
            <a:ext cx="368504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defTabSz="584200">
              <a:defRPr sz="1800">
                <a:solidFill>
                  <a:srgbClr val="323E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fld id="{86CB4B4D-7CA3-9044-876B-883B54F8677D}" type="slidenum">
              <a:t>10</a:t>
            </a:fld>
            <a:r>
              <a:t>￼</a:t>
            </a:r>
          </a:p>
        </p:txBody>
      </p:sp>
      <p:pic>
        <p:nvPicPr>
          <p:cNvPr id="300" name="Prevayl White Logo.png" descr="Prevayl White Logo.png"/>
          <p:cNvPicPr>
            <a:picLocks noChangeAspect="1"/>
          </p:cNvPicPr>
          <p:nvPr/>
        </p:nvPicPr>
        <p:blipFill>
          <a:blip r:embed="rId2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02" name="Prevayl Grey Logo .png" descr="Prevayl Grey Logo .png"/>
          <p:cNvPicPr>
            <a:picLocks noChangeAspect="1"/>
          </p:cNvPicPr>
          <p:nvPr/>
        </p:nvPicPr>
        <p:blipFill>
          <a:blip r:embed="rId3"/>
          <a:srcRect l="14177" t="45534" r="14177" b="45534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4" name="Building the Prevayl product"/>
          <p:cNvSpPr txBox="1"/>
          <p:nvPr/>
        </p:nvSpPr>
        <p:spPr>
          <a:xfrm>
            <a:off x="1562100" y="1587500"/>
            <a:ext cx="21621056" cy="196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10000" b="1" spc="-2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Building the Prevayl product</a:t>
            </a:r>
          </a:p>
        </p:txBody>
      </p:sp>
      <p:pic>
        <p:nvPicPr>
          <p:cNvPr id="305" name="Prevayl E-Com Packaging_v2-01.png" descr="Prevayl E-Com Packaging_v2-01.png"/>
          <p:cNvPicPr>
            <a:picLocks noChangeAspect="1"/>
          </p:cNvPicPr>
          <p:nvPr/>
        </p:nvPicPr>
        <p:blipFill>
          <a:blip r:embed="rId4"/>
          <a:srcRect l="5909" t="14059" r="2943" b="14059"/>
          <a:stretch>
            <a:fillRect/>
          </a:stretch>
        </p:blipFill>
        <p:spPr>
          <a:xfrm>
            <a:off x="2518711" y="3946358"/>
            <a:ext cx="19346577" cy="9317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"/>
          <p:cNvSpPr txBox="1"/>
          <p:nvPr/>
        </p:nvSpPr>
        <p:spPr>
          <a:xfrm>
            <a:off x="23710900" y="12954229"/>
            <a:ext cx="368504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defTabSz="584200">
              <a:defRPr sz="1800">
                <a:solidFill>
                  <a:srgbClr val="323E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fld id="{86CB4B4D-7CA3-9044-876B-883B54F8677D}" type="slidenum">
              <a:t>11</a:t>
            </a:fld>
            <a:r>
              <a:t>￼</a:t>
            </a:r>
          </a:p>
        </p:txBody>
      </p:sp>
      <p:pic>
        <p:nvPicPr>
          <p:cNvPr id="308" name="Prevayl White Logo.png" descr="Prevayl White Logo.png"/>
          <p:cNvPicPr>
            <a:picLocks noChangeAspect="1"/>
          </p:cNvPicPr>
          <p:nvPr/>
        </p:nvPicPr>
        <p:blipFill>
          <a:blip r:embed="rId2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10" name="Prevayl Grey Logo .png" descr="Prevayl Grey Logo .png"/>
          <p:cNvPicPr>
            <a:picLocks noChangeAspect="1"/>
          </p:cNvPicPr>
          <p:nvPr/>
        </p:nvPicPr>
        <p:blipFill>
          <a:blip r:embed="rId3"/>
          <a:srcRect l="14177" t="45534" r="14177" b="45534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2" name="Prevayl staff"/>
          <p:cNvSpPr txBox="1"/>
          <p:nvPr/>
        </p:nvSpPr>
        <p:spPr>
          <a:xfrm>
            <a:off x="1562100" y="1587500"/>
            <a:ext cx="21621056" cy="196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10000" b="1" spc="-2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Prevayl staff</a:t>
            </a:r>
          </a:p>
        </p:txBody>
      </p:sp>
      <p:pic>
        <p:nvPicPr>
          <p:cNvPr id="313" name="timberland-logo.png" descr="timberland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8971" y="7963653"/>
            <a:ext cx="8101313" cy="4556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Download-Lacoste-Logo-PNG-Image.png" descr="Download-Lacoste-Logo-PNG-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73" y="3692357"/>
            <a:ext cx="6622909" cy="355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Ultimate-Performance-Logos.jpeg" descr="Ultimate-Performance-Logo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439" y="4344162"/>
            <a:ext cx="6574335" cy="3287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8db888a73df7647d_org.jpeg" descr="8db888a73df7647d_org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3731" y="4129162"/>
            <a:ext cx="8700295" cy="3717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Rolls Royce.png" descr="Rolls Royc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65948" y="7987223"/>
            <a:ext cx="2688489" cy="4556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Chanel.png" descr="Chane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0483" y="8657133"/>
            <a:ext cx="5020289" cy="3217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1200px-Bury_FC.svg.png" descr="1200px-Bury_FC.svg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1533" y="8040786"/>
            <a:ext cx="4023654" cy="3996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"/>
          <p:cNvSpPr txBox="1"/>
          <p:nvPr/>
        </p:nvSpPr>
        <p:spPr>
          <a:xfrm>
            <a:off x="23710900" y="12954229"/>
            <a:ext cx="368504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defTabSz="584200">
              <a:defRPr sz="1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fld id="{86CB4B4D-7CA3-9044-876B-883B54F8677D}" type="slidenum">
              <a:t>12</a:t>
            </a:fld>
            <a:r>
              <a:t>￼</a:t>
            </a:r>
          </a:p>
        </p:txBody>
      </p:sp>
      <p:sp>
        <p:nvSpPr>
          <p:cNvPr id="322" name="Prevayl insights"/>
          <p:cNvSpPr txBox="1">
            <a:spLocks noGrp="1"/>
          </p:cNvSpPr>
          <p:nvPr>
            <p:ph type="title"/>
          </p:nvPr>
        </p:nvSpPr>
        <p:spPr>
          <a:xfrm>
            <a:off x="1562100" y="1587500"/>
            <a:ext cx="18535254" cy="1527870"/>
          </a:xfrm>
          <a:prstGeom prst="rect">
            <a:avLst/>
          </a:prstGeom>
        </p:spPr>
        <p:txBody>
          <a:bodyPr/>
          <a:lstStyle>
            <a:lvl1pPr defTabSz="2267655">
              <a:defRPr sz="9300" spc="-186">
                <a:solidFill>
                  <a:srgbClr val="FFFFFF"/>
                </a:solidFill>
              </a:defRPr>
            </a:lvl1pPr>
          </a:lstStyle>
          <a:p>
            <a:r>
              <a:t>Prevayl insights</a:t>
            </a:r>
          </a:p>
        </p:txBody>
      </p:sp>
      <p:pic>
        <p:nvPicPr>
          <p:cNvPr id="323" name="Prevayl White Logo.png" descr="Prevayl White Logo.png"/>
          <p:cNvPicPr>
            <a:picLocks noChangeAspect="1"/>
          </p:cNvPicPr>
          <p:nvPr/>
        </p:nvPicPr>
        <p:blipFill>
          <a:blip r:embed="rId2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5" name="What our garments can tell you"/>
          <p:cNvSpPr txBox="1"/>
          <p:nvPr/>
        </p:nvSpPr>
        <p:spPr>
          <a:xfrm>
            <a:off x="1646153" y="3453408"/>
            <a:ext cx="19460765" cy="77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l" defTabSz="914400">
              <a:lnSpc>
                <a:spcPct val="80000"/>
              </a:lnSpc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our garments can tell you</a:t>
            </a:r>
          </a:p>
        </p:txBody>
      </p:sp>
      <p:pic>
        <p:nvPicPr>
          <p:cNvPr id="326" name="Image" descr="Imag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71936" y="4970809"/>
            <a:ext cx="2858876" cy="2537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7098" y="4971775"/>
            <a:ext cx="2858876" cy="253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958" y="9354650"/>
            <a:ext cx="2856831" cy="253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8120" y="9354650"/>
            <a:ext cx="2856831" cy="253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22259" y="4971874"/>
            <a:ext cx="2858877" cy="2535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22259" y="9353743"/>
            <a:ext cx="2858877" cy="2535702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Exercise Efficiency"/>
          <p:cNvSpPr txBox="1"/>
          <p:nvPr/>
        </p:nvSpPr>
        <p:spPr>
          <a:xfrm>
            <a:off x="2742186" y="7746008"/>
            <a:ext cx="3918376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defTabSz="914400">
              <a:lnSpc>
                <a:spcPct val="80000"/>
              </a:lnSpc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Exercise Efficiency</a:t>
            </a:r>
          </a:p>
        </p:txBody>
      </p:sp>
      <p:sp>
        <p:nvSpPr>
          <p:cNvPr id="333" name="Hydration"/>
          <p:cNvSpPr txBox="1"/>
          <p:nvPr/>
        </p:nvSpPr>
        <p:spPr>
          <a:xfrm>
            <a:off x="9417348" y="7746008"/>
            <a:ext cx="3918376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defTabSz="914400">
              <a:lnSpc>
                <a:spcPct val="80000"/>
              </a:lnSpc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Hydration</a:t>
            </a:r>
          </a:p>
        </p:txBody>
      </p:sp>
      <p:sp>
        <p:nvSpPr>
          <p:cNvPr id="334" name="Exercise Readiness and Recovery Testing"/>
          <p:cNvSpPr txBox="1"/>
          <p:nvPr/>
        </p:nvSpPr>
        <p:spPr>
          <a:xfrm>
            <a:off x="16092509" y="7746008"/>
            <a:ext cx="3918375" cy="91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defTabSz="914400">
              <a:lnSpc>
                <a:spcPct val="80000"/>
              </a:lnSpc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Exercise Readiness and Recovery Testing</a:t>
            </a:r>
          </a:p>
        </p:txBody>
      </p:sp>
      <p:sp>
        <p:nvSpPr>
          <p:cNvPr id="335" name="Physical Stress"/>
          <p:cNvSpPr txBox="1"/>
          <p:nvPr/>
        </p:nvSpPr>
        <p:spPr>
          <a:xfrm>
            <a:off x="2742186" y="12140208"/>
            <a:ext cx="3918376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defTabSz="914400">
              <a:lnSpc>
                <a:spcPct val="80000"/>
              </a:lnSpc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Physical Stress</a:t>
            </a:r>
          </a:p>
        </p:txBody>
      </p:sp>
      <p:sp>
        <p:nvSpPr>
          <p:cNvPr id="336" name="Mental Stress"/>
          <p:cNvSpPr txBox="1"/>
          <p:nvPr/>
        </p:nvSpPr>
        <p:spPr>
          <a:xfrm>
            <a:off x="9417348" y="12140208"/>
            <a:ext cx="3918376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defTabSz="914400">
              <a:lnSpc>
                <a:spcPct val="80000"/>
              </a:lnSpc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Mental Stress</a:t>
            </a:r>
          </a:p>
        </p:txBody>
      </p:sp>
      <p:sp>
        <p:nvSpPr>
          <p:cNvPr id="337" name="Heart Health and Wellness Tracking"/>
          <p:cNvSpPr txBox="1"/>
          <p:nvPr/>
        </p:nvSpPr>
        <p:spPr>
          <a:xfrm>
            <a:off x="16092509" y="12140208"/>
            <a:ext cx="3918375" cy="91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defTabSz="914400">
              <a:lnSpc>
                <a:spcPct val="80000"/>
              </a:lnSpc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Heart Health and Wellness Tracking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nsight-header-image.pdf" descr="Insight-header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Text"/>
          <p:cNvSpPr txBox="1"/>
          <p:nvPr/>
        </p:nvSpPr>
        <p:spPr>
          <a:xfrm>
            <a:off x="23710900" y="12954229"/>
            <a:ext cx="368504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defTabSz="584200">
              <a:defRPr sz="1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fld id="{86CB4B4D-7CA3-9044-876B-883B54F8677D}" type="slidenum">
              <a:t>13</a:t>
            </a:fld>
            <a:r>
              <a:t>￼</a:t>
            </a:r>
          </a:p>
        </p:txBody>
      </p:sp>
      <p:sp>
        <p:nvSpPr>
          <p:cNvPr id="341" name="Performance  and health"/>
          <p:cNvSpPr txBox="1"/>
          <p:nvPr/>
        </p:nvSpPr>
        <p:spPr>
          <a:xfrm>
            <a:off x="1562100" y="1587500"/>
            <a:ext cx="8800803" cy="4432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10000" b="1" spc="-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Performance </a:t>
            </a:r>
            <a:br/>
            <a:r>
              <a:t>and health</a:t>
            </a:r>
          </a:p>
        </p:txBody>
      </p:sp>
      <p:pic>
        <p:nvPicPr>
          <p:cNvPr id="342" name="Prevayl White Logo.png" descr="Prevayl White Logo.png"/>
          <p:cNvPicPr>
            <a:picLocks noChangeAspect="1"/>
          </p:cNvPicPr>
          <p:nvPr/>
        </p:nvPicPr>
        <p:blipFill>
          <a:blip r:embed="rId3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Main-Image-01.png" descr="Main-Image-01.png"/>
          <p:cNvPicPr>
            <a:picLocks noChangeAspect="1"/>
          </p:cNvPicPr>
          <p:nvPr/>
        </p:nvPicPr>
        <p:blipFill>
          <a:blip r:embed="rId2"/>
          <a:srcRect l="54" r="54"/>
          <a:stretch>
            <a:fillRect/>
          </a:stretch>
        </p:blipFill>
        <p:spPr>
          <a:xfrm>
            <a:off x="0" y="-8101"/>
            <a:ext cx="24384000" cy="13732202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Text"/>
          <p:cNvSpPr txBox="1"/>
          <p:nvPr/>
        </p:nvSpPr>
        <p:spPr>
          <a:xfrm>
            <a:off x="23710900" y="12954229"/>
            <a:ext cx="368504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defTabSz="584200">
              <a:defRPr sz="1800">
                <a:solidFill>
                  <a:srgbClr val="323E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fld id="{86CB4B4D-7CA3-9044-876B-883B54F8677D}" type="slidenum">
              <a:t>14</a:t>
            </a:fld>
            <a:r>
              <a:t>￼</a:t>
            </a:r>
          </a:p>
        </p:txBody>
      </p:sp>
      <p:sp>
        <p:nvSpPr>
          <p:cNvPr id="347" name="REVOLUTION"/>
          <p:cNvSpPr txBox="1">
            <a:spLocks noGrp="1"/>
          </p:cNvSpPr>
          <p:nvPr>
            <p:ph type="title"/>
          </p:nvPr>
        </p:nvSpPr>
        <p:spPr>
          <a:xfrm>
            <a:off x="1562100" y="4889500"/>
            <a:ext cx="21259800" cy="3006857"/>
          </a:xfrm>
          <a:prstGeom prst="rect">
            <a:avLst/>
          </a:prstGeom>
        </p:spPr>
        <p:txBody>
          <a:bodyPr/>
          <a:lstStyle>
            <a:lvl1pPr algn="ctr" defTabSz="2218888">
              <a:defRPr sz="19110" b="0" spc="-382"/>
            </a:lvl1pPr>
          </a:lstStyle>
          <a:p>
            <a:r>
              <a:t>REVOLUTION</a:t>
            </a:r>
          </a:p>
        </p:txBody>
      </p:sp>
      <p:pic>
        <p:nvPicPr>
          <p:cNvPr id="348" name="Prevayl White Logo.png" descr="Prevayl White Logo.png"/>
          <p:cNvPicPr>
            <a:picLocks noChangeAspect="1"/>
          </p:cNvPicPr>
          <p:nvPr/>
        </p:nvPicPr>
        <p:blipFill>
          <a:blip r:embed="rId3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50" name="Prevayl Grey Logo .png" descr="Prevayl Grey Logo .png"/>
          <p:cNvPicPr>
            <a:picLocks noChangeAspect="1"/>
          </p:cNvPicPr>
          <p:nvPr/>
        </p:nvPicPr>
        <p:blipFill>
          <a:blip r:embed="rId4"/>
          <a:srcRect l="14177" t="45534" r="14177" b="45534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Unknown-2.jpeg" descr="Unknown-2.jpeg"/>
          <p:cNvPicPr>
            <a:picLocks noChangeAspect="1"/>
          </p:cNvPicPr>
          <p:nvPr/>
        </p:nvPicPr>
        <p:blipFill>
          <a:blip r:embed="rId2"/>
          <a:srcRect l="33952" t="3306" r="39489" b="19550"/>
          <a:stretch>
            <a:fillRect/>
          </a:stretch>
        </p:blipFill>
        <p:spPr>
          <a:xfrm>
            <a:off x="-4366" y="4284105"/>
            <a:ext cx="4876801" cy="9441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ANI GOSWELL_027.jpeg" descr="ANI GOSWELL_027.jpeg"/>
          <p:cNvPicPr>
            <a:picLocks noChangeAspect="1"/>
          </p:cNvPicPr>
          <p:nvPr/>
        </p:nvPicPr>
        <p:blipFill>
          <a:blip r:embed="rId3"/>
          <a:srcRect l="33422" t="39768" r="34002" b="18140"/>
          <a:stretch>
            <a:fillRect/>
          </a:stretch>
        </p:blipFill>
        <p:spPr>
          <a:xfrm>
            <a:off x="4872434" y="4284105"/>
            <a:ext cx="4876801" cy="9441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BELLA HEPWORTH_076_Cropped.jpeg" descr="BELLA HEPWORTH_076_Cropped.jpeg"/>
          <p:cNvPicPr>
            <a:picLocks noChangeAspect="1"/>
          </p:cNvPicPr>
          <p:nvPr/>
        </p:nvPicPr>
        <p:blipFill>
          <a:blip r:embed="rId4"/>
          <a:srcRect l="33932" t="7432" r="37033" b="31708"/>
          <a:stretch>
            <a:fillRect/>
          </a:stretch>
        </p:blipFill>
        <p:spPr>
          <a:xfrm>
            <a:off x="9749234" y="4284105"/>
            <a:ext cx="4876801" cy="9441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DSCF0603.jpeg" descr="DSCF0603.jpeg"/>
          <p:cNvPicPr>
            <a:picLocks noChangeAspect="1"/>
          </p:cNvPicPr>
          <p:nvPr/>
        </p:nvPicPr>
        <p:blipFill>
          <a:blip r:embed="rId5"/>
          <a:srcRect l="30105" t="13556" r="46583" b="18744"/>
          <a:stretch>
            <a:fillRect/>
          </a:stretch>
        </p:blipFill>
        <p:spPr>
          <a:xfrm>
            <a:off x="14626034" y="4284105"/>
            <a:ext cx="4876801" cy="9441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Unknown-1.jpeg" descr="Unknown-1.jpeg"/>
          <p:cNvPicPr>
            <a:picLocks noChangeAspect="1"/>
          </p:cNvPicPr>
          <p:nvPr/>
        </p:nvPicPr>
        <p:blipFill>
          <a:blip r:embed="rId6"/>
          <a:srcRect l="25389" t="2639" r="48373" b="21147"/>
          <a:stretch>
            <a:fillRect/>
          </a:stretch>
        </p:blipFill>
        <p:spPr>
          <a:xfrm>
            <a:off x="19502834" y="4284105"/>
            <a:ext cx="4876801" cy="9441817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Rectangle"/>
          <p:cNvSpPr/>
          <p:nvPr/>
        </p:nvSpPr>
        <p:spPr>
          <a:xfrm>
            <a:off x="-207467" y="4271405"/>
            <a:ext cx="24632246" cy="9479956"/>
          </a:xfrm>
          <a:prstGeom prst="rect">
            <a:avLst/>
          </a:prstGeom>
          <a:solidFill>
            <a:srgbClr val="323E48">
              <a:alpha val="3484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9" name="Women in Tech"/>
          <p:cNvSpPr txBox="1">
            <a:spLocks noGrp="1"/>
          </p:cNvSpPr>
          <p:nvPr>
            <p:ph type="title"/>
          </p:nvPr>
        </p:nvSpPr>
        <p:spPr>
          <a:xfrm>
            <a:off x="1587500" y="1714500"/>
            <a:ext cx="19319379" cy="2304257"/>
          </a:xfrm>
          <a:prstGeom prst="rect">
            <a:avLst/>
          </a:prstGeom>
        </p:spPr>
        <p:txBody>
          <a:bodyPr/>
          <a:lstStyle>
            <a:lvl1pPr>
              <a:defRPr sz="10000" spc="-200"/>
            </a:lvl1pPr>
          </a:lstStyle>
          <a:p>
            <a:r>
              <a:t>Women in Tech</a:t>
            </a:r>
          </a:p>
        </p:txBody>
      </p:sp>
      <p:sp>
        <p:nvSpPr>
          <p:cNvPr id="360" name="Text"/>
          <p:cNvSpPr txBox="1"/>
          <p:nvPr/>
        </p:nvSpPr>
        <p:spPr>
          <a:xfrm>
            <a:off x="23710900" y="12954229"/>
            <a:ext cx="368504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defTabSz="584200">
              <a:defRPr sz="1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fld id="{86CB4B4D-7CA3-9044-876B-883B54F8677D}" type="slidenum">
              <a:t>15</a:t>
            </a:fld>
            <a:r>
              <a:t>￼</a:t>
            </a:r>
          </a:p>
        </p:txBody>
      </p:sp>
      <p:pic>
        <p:nvPicPr>
          <p:cNvPr id="361" name="Prevayl White Logo.png" descr="Prevayl White Logo.png"/>
          <p:cNvPicPr>
            <a:picLocks noChangeAspect="1"/>
          </p:cNvPicPr>
          <p:nvPr/>
        </p:nvPicPr>
        <p:blipFill>
          <a:blip r:embed="rId7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63" name="Prevayl Grey Logo .png" descr="Prevayl Grey Logo .png"/>
          <p:cNvPicPr>
            <a:picLocks noChangeAspect="1"/>
          </p:cNvPicPr>
          <p:nvPr/>
        </p:nvPicPr>
        <p:blipFill>
          <a:blip r:embed="rId8"/>
          <a:srcRect l="14177" t="45534" r="14177" b="45534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ettyImages-1193519924.jpg" descr="GettyImages-1193519924.jpg"/>
          <p:cNvPicPr>
            <a:picLocks noChangeAspect="1"/>
          </p:cNvPicPr>
          <p:nvPr/>
        </p:nvPicPr>
        <p:blipFill>
          <a:blip r:embed="rId2"/>
          <a:srcRect l="156" t="7806" b="7806"/>
          <a:stretch>
            <a:fillRect/>
          </a:stretch>
        </p:blipFill>
        <p:spPr>
          <a:xfrm>
            <a:off x="-260841" y="0"/>
            <a:ext cx="24644842" cy="13886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revayl White Logo.png" descr="Prevayl White Logo.png"/>
          <p:cNvPicPr>
            <a:picLocks noChangeAspect="1"/>
          </p:cNvPicPr>
          <p:nvPr/>
        </p:nvPicPr>
        <p:blipFill>
          <a:blip r:embed="rId3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69" name="Prevayl Grey Logo .png" descr="Prevayl Grey Logo .png"/>
          <p:cNvPicPr>
            <a:picLocks noChangeAspect="1"/>
          </p:cNvPicPr>
          <p:nvPr/>
        </p:nvPicPr>
        <p:blipFill>
          <a:blip r:embed="rId4"/>
          <a:srcRect l="14177" t="45534" r="14177" b="45534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1" name="Competition Time"/>
          <p:cNvSpPr txBox="1"/>
          <p:nvPr/>
        </p:nvSpPr>
        <p:spPr>
          <a:xfrm>
            <a:off x="1562100" y="1587500"/>
            <a:ext cx="21621056" cy="196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10000" b="1" spc="-2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dirty="0"/>
              <a:t>Activity</a:t>
            </a:r>
            <a:endParaRPr dirty="0"/>
          </a:p>
        </p:txBody>
      </p:sp>
      <p:sp>
        <p:nvSpPr>
          <p:cNvPr id="372" name="Text"/>
          <p:cNvSpPr txBox="1"/>
          <p:nvPr/>
        </p:nvSpPr>
        <p:spPr>
          <a:xfrm>
            <a:off x="23710900" y="12954229"/>
            <a:ext cx="368504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defTabSz="584200">
              <a:defRPr sz="1800">
                <a:solidFill>
                  <a:srgbClr val="323E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fld id="{86CB4B4D-7CA3-9044-876B-883B54F8677D}" type="slidenum">
              <a:t>16</a:t>
            </a:fld>
            <a:r>
              <a:t>￼</a:t>
            </a:r>
          </a:p>
        </p:txBody>
      </p:sp>
      <p:sp>
        <p:nvSpPr>
          <p:cNvPr id="10" name="Competition Time">
            <a:extLst>
              <a:ext uri="{FF2B5EF4-FFF2-40B4-BE49-F238E27FC236}">
                <a16:creationId xmlns:a16="http://schemas.microsoft.com/office/drawing/2014/main" id="{E2887719-192B-524D-B121-50D9B97E7BF2}"/>
              </a:ext>
            </a:extLst>
          </p:cNvPr>
          <p:cNvSpPr txBox="1"/>
          <p:nvPr/>
        </p:nvSpPr>
        <p:spPr>
          <a:xfrm>
            <a:off x="1572039" y="3522607"/>
            <a:ext cx="9788019" cy="752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>
              <a:lnSpc>
                <a:spcPct val="80000"/>
              </a:lnSpc>
              <a:defRPr sz="10000" b="1" spc="-2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sz="6000" b="0" dirty="0" err="1"/>
              <a:t>Prevayl</a:t>
            </a:r>
            <a:r>
              <a:rPr lang="en-GB" sz="6000" b="0" dirty="0"/>
              <a:t>® invite you to create your idea of a piece of technology that could benefit humanity and improve the lives of people. This could be anything from a pair of trainers that monitors how much fun you’re having, to a hat that can help people’s mental health. </a:t>
            </a:r>
          </a:p>
          <a:p>
            <a:r>
              <a:rPr lang="en-GB" sz="6000" b="0" dirty="0"/>
              <a:t> </a:t>
            </a:r>
          </a:p>
          <a:p>
            <a:r>
              <a:rPr lang="en-GB" sz="6000" b="0" dirty="0"/>
              <a:t>Get creative! at </a:t>
            </a:r>
            <a:r>
              <a:rPr lang="en-GB" sz="6000" b="0" dirty="0" err="1"/>
              <a:t>Prevayl</a:t>
            </a:r>
            <a:r>
              <a:rPr lang="en-GB" sz="6000" b="0" dirty="0"/>
              <a:t> we like to think that the sky is the limit and no idea is a bad one. </a:t>
            </a:r>
          </a:p>
          <a:p>
            <a:endParaRPr lang="en-GB" sz="6000" b="0" dirty="0"/>
          </a:p>
          <a:p>
            <a:endParaRPr lang="en-GB" sz="6000" b="0" dirty="0"/>
          </a:p>
          <a:p>
            <a:endParaRPr lang="en-GB" sz="6000" b="0" dirty="0"/>
          </a:p>
          <a:p>
            <a:endParaRPr lang="en-GB" sz="6000" b="0" dirty="0"/>
          </a:p>
          <a:p>
            <a:endParaRPr sz="6000" b="0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774451" y="12954229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323E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82" name="Alice Harling…"/>
          <p:cNvSpPr txBox="1"/>
          <p:nvPr/>
        </p:nvSpPr>
        <p:spPr>
          <a:xfrm>
            <a:off x="13995400" y="7497989"/>
            <a:ext cx="8475861" cy="362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ts val="3800"/>
              </a:lnSpc>
              <a:spcBef>
                <a:spcPts val="3800"/>
              </a:spcBef>
              <a:defRPr sz="50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Alice Harling</a:t>
            </a:r>
          </a:p>
          <a:p>
            <a:pPr algn="l">
              <a:lnSpc>
                <a:spcPts val="3800"/>
              </a:lnSpc>
              <a:spcBef>
                <a:spcPts val="3800"/>
              </a:spcBef>
              <a:defRPr sz="3000" b="1">
                <a:solidFill>
                  <a:srgbClr val="323E48"/>
                </a:solidFill>
              </a:defRPr>
            </a:pPr>
            <a:r>
              <a:t>Head of Marketing</a:t>
            </a:r>
          </a:p>
          <a:p>
            <a:pPr algn="l">
              <a:lnSpc>
                <a:spcPts val="3200"/>
              </a:lnSpc>
              <a:spcBef>
                <a:spcPts val="3000"/>
              </a:spcBef>
              <a:defRPr sz="2600">
                <a:solidFill>
                  <a:srgbClr val="323E48"/>
                </a:solidFill>
              </a:defRPr>
            </a:pPr>
            <a:r>
              <a:t>Previous roles: </a:t>
            </a:r>
            <a:br/>
            <a:r>
              <a:t>J B Cole, A S Hospitality, Living Ventures</a:t>
            </a:r>
          </a:p>
        </p:txBody>
      </p:sp>
      <p:sp>
        <p:nvSpPr>
          <p:cNvPr id="183" name="Line"/>
          <p:cNvSpPr/>
          <p:nvPr/>
        </p:nvSpPr>
        <p:spPr>
          <a:xfrm>
            <a:off x="14009211" y="8214732"/>
            <a:ext cx="4745306" cy="1"/>
          </a:xfrm>
          <a:prstGeom prst="line">
            <a:avLst/>
          </a:prstGeom>
          <a:ln w="381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190" name="Group"/>
          <p:cNvGrpSpPr/>
          <p:nvPr/>
        </p:nvGrpSpPr>
        <p:grpSpPr>
          <a:xfrm>
            <a:off x="1270034" y="11606375"/>
            <a:ext cx="20831609" cy="2066202"/>
            <a:chOff x="93795" y="0"/>
            <a:chExt cx="20831608" cy="2066201"/>
          </a:xfrm>
        </p:grpSpPr>
        <p:pic>
          <p:nvPicPr>
            <p:cNvPr id="184" name="Living Ventures.jpeg" descr="Living Ventures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93076" y="292656"/>
              <a:ext cx="3152970" cy="17735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BIMA logo.png" descr="BIMA 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1461" y="114124"/>
              <a:ext cx="3322730" cy="17750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Women in Wearables.png" descr="Women in Wearable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32896" y="0"/>
              <a:ext cx="1690117" cy="1775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JB Cole.png" descr="JB Col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41357" y="312391"/>
              <a:ext cx="1684048" cy="1378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Benefit Cosmetics.png" descr="Benefit Cosmetics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795" y="443757"/>
              <a:ext cx="2934043" cy="11157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Chanel.png" descr="Chanel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7757" y="462032"/>
              <a:ext cx="1684048" cy="1079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1" name="Sophie Hargreaves…"/>
          <p:cNvSpPr txBox="1"/>
          <p:nvPr/>
        </p:nvSpPr>
        <p:spPr>
          <a:xfrm>
            <a:off x="1651000" y="7497989"/>
            <a:ext cx="8475861" cy="362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ts val="3800"/>
              </a:lnSpc>
              <a:spcBef>
                <a:spcPts val="3800"/>
              </a:spcBef>
              <a:defRPr sz="50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Sophie Hargreaves</a:t>
            </a:r>
          </a:p>
          <a:p>
            <a:pPr algn="l">
              <a:lnSpc>
                <a:spcPts val="3800"/>
              </a:lnSpc>
              <a:spcBef>
                <a:spcPts val="3800"/>
              </a:spcBef>
              <a:defRPr sz="3000" b="1">
                <a:solidFill>
                  <a:srgbClr val="323E48"/>
                </a:solidFill>
              </a:defRPr>
            </a:pPr>
            <a:r>
              <a:t>Digital Marketing Coordinator</a:t>
            </a:r>
          </a:p>
          <a:p>
            <a:pPr algn="l">
              <a:lnSpc>
                <a:spcPts val="3200"/>
              </a:lnSpc>
              <a:spcBef>
                <a:spcPts val="3000"/>
              </a:spcBef>
              <a:defRPr sz="2600">
                <a:solidFill>
                  <a:srgbClr val="323E48"/>
                </a:solidFill>
              </a:defRPr>
            </a:pPr>
            <a:r>
              <a:t>Previous roles: </a:t>
            </a:r>
            <a:br/>
            <a:r>
              <a:t>Benefit Cosmetics, Chanel</a:t>
            </a:r>
          </a:p>
        </p:txBody>
      </p:sp>
      <p:sp>
        <p:nvSpPr>
          <p:cNvPr id="192" name="Line"/>
          <p:cNvSpPr/>
          <p:nvPr/>
        </p:nvSpPr>
        <p:spPr>
          <a:xfrm>
            <a:off x="1664811" y="8214732"/>
            <a:ext cx="6404819" cy="1"/>
          </a:xfrm>
          <a:prstGeom prst="line">
            <a:avLst/>
          </a:prstGeom>
          <a:ln w="381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93" name="Prevayl White Logo.png" descr="Prevayl White Logo.png"/>
          <p:cNvPicPr>
            <a:picLocks noChangeAspect="1"/>
          </p:cNvPicPr>
          <p:nvPr/>
        </p:nvPicPr>
        <p:blipFill>
          <a:blip r:embed="rId8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revayl Grey Logo .png" descr="Prevayl Grey Logo .png"/>
          <p:cNvPicPr>
            <a:picLocks noChangeAspect="1"/>
          </p:cNvPicPr>
          <p:nvPr/>
        </p:nvPicPr>
        <p:blipFill>
          <a:blip r:embed="rId9"/>
          <a:srcRect l="14177" t="45534" r="14177" b="45534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96" name="Unknown-2.jpeg" descr="Unknown-2.jpeg"/>
          <p:cNvPicPr>
            <a:picLocks noChangeAspect="1"/>
          </p:cNvPicPr>
          <p:nvPr/>
        </p:nvPicPr>
        <p:blipFill>
          <a:blip r:embed="rId10"/>
          <a:srcRect l="25889" t="9806" r="31246" b="25926"/>
          <a:stretch>
            <a:fillRect/>
          </a:stretch>
        </p:blipFill>
        <p:spPr>
          <a:xfrm>
            <a:off x="14001587" y="2819783"/>
            <a:ext cx="4062918" cy="406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Unknown-1.jpeg" descr="Unknown-1.jpeg"/>
          <p:cNvPicPr>
            <a:picLocks noChangeAspect="1"/>
          </p:cNvPicPr>
          <p:nvPr/>
        </p:nvPicPr>
        <p:blipFill>
          <a:blip r:embed="rId11"/>
          <a:srcRect l="10476" t="11698" r="42946" b="18131"/>
          <a:stretch>
            <a:fillRect/>
          </a:stretch>
        </p:blipFill>
        <p:spPr>
          <a:xfrm>
            <a:off x="1666694" y="2807282"/>
            <a:ext cx="4062820" cy="407958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quare"/>
          <p:cNvSpPr/>
          <p:nvPr/>
        </p:nvSpPr>
        <p:spPr>
          <a:xfrm>
            <a:off x="14000991" y="2817799"/>
            <a:ext cx="4064001" cy="4064001"/>
          </a:xfrm>
          <a:prstGeom prst="rect">
            <a:avLst/>
          </a:prstGeom>
          <a:solidFill>
            <a:srgbClr val="323E48">
              <a:alpha val="2501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9" name="Square"/>
          <p:cNvSpPr/>
          <p:nvPr/>
        </p:nvSpPr>
        <p:spPr>
          <a:xfrm>
            <a:off x="1666099" y="2817799"/>
            <a:ext cx="4064001" cy="4064001"/>
          </a:xfrm>
          <a:prstGeom prst="rect">
            <a:avLst/>
          </a:prstGeom>
          <a:solidFill>
            <a:srgbClr val="323E48">
              <a:alpha val="2501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774451" y="12954229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02" name="Prevayl White Logo.png" descr="Prevayl White Logo.png"/>
          <p:cNvPicPr>
            <a:picLocks noChangeAspect="1"/>
          </p:cNvPicPr>
          <p:nvPr/>
        </p:nvPicPr>
        <p:blipFill>
          <a:blip r:embed="rId2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4" name="Overview of Prevayl…"/>
          <p:cNvSpPr txBox="1"/>
          <p:nvPr/>
        </p:nvSpPr>
        <p:spPr>
          <a:xfrm>
            <a:off x="1587500" y="4873445"/>
            <a:ext cx="21209000" cy="676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276113">
            <a:normAutofit/>
          </a:bodyPr>
          <a:lstStyle/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Overview of Prevayl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Diversity within the workplace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Why Prevayl was founded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Prevayl technology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Intellectual property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collaboration of tech and fashion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Building the Prevayl product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Prevayl staff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Prevayl insights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Performance and health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Mental health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Prevayl will change the industry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power of women in tech </a:t>
            </a:r>
          </a:p>
          <a:p>
            <a:pPr algn="l" defTabSz="825500">
              <a:lnSpc>
                <a:spcPts val="5500"/>
              </a:lnSpc>
              <a:spcBef>
                <a:spcPts val="1500"/>
              </a:spcBef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Competition time</a:t>
            </a:r>
          </a:p>
        </p:txBody>
      </p:sp>
      <p:sp>
        <p:nvSpPr>
          <p:cNvPr id="205" name="Contents"/>
          <p:cNvSpPr txBox="1">
            <a:spLocks noGrp="1"/>
          </p:cNvSpPr>
          <p:nvPr>
            <p:ph type="title"/>
          </p:nvPr>
        </p:nvSpPr>
        <p:spPr>
          <a:xfrm>
            <a:off x="1435100" y="1714500"/>
            <a:ext cx="13414304" cy="2058194"/>
          </a:xfrm>
          <a:prstGeom prst="rect">
            <a:avLst/>
          </a:prstGeom>
        </p:spPr>
        <p:txBody>
          <a:bodyPr/>
          <a:lstStyle>
            <a:lvl1pPr>
              <a:defRPr sz="10000" spc="-200">
                <a:solidFill>
                  <a:srgbClr val="FFFFFF"/>
                </a:solidFill>
              </a:defRPr>
            </a:lvl1pPr>
          </a:lstStyle>
          <a:p>
            <a:r>
              <a:t>Contents</a:t>
            </a:r>
          </a:p>
        </p:txBody>
      </p:sp>
      <p:sp>
        <p:nvSpPr>
          <p:cNvPr id="206" name="Line"/>
          <p:cNvSpPr/>
          <p:nvPr/>
        </p:nvSpPr>
        <p:spPr>
          <a:xfrm>
            <a:off x="1624604" y="56642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7" name="Line"/>
          <p:cNvSpPr/>
          <p:nvPr/>
        </p:nvSpPr>
        <p:spPr>
          <a:xfrm>
            <a:off x="1624604" y="65278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8" name="Line"/>
          <p:cNvSpPr/>
          <p:nvPr/>
        </p:nvSpPr>
        <p:spPr>
          <a:xfrm>
            <a:off x="1624604" y="74422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9" name="Line"/>
          <p:cNvSpPr/>
          <p:nvPr/>
        </p:nvSpPr>
        <p:spPr>
          <a:xfrm>
            <a:off x="1624604" y="83312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0" name="Line"/>
          <p:cNvSpPr/>
          <p:nvPr/>
        </p:nvSpPr>
        <p:spPr>
          <a:xfrm>
            <a:off x="1624604" y="92202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1" name="Line"/>
          <p:cNvSpPr/>
          <p:nvPr/>
        </p:nvSpPr>
        <p:spPr>
          <a:xfrm>
            <a:off x="1624604" y="101092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2" name="Line"/>
          <p:cNvSpPr/>
          <p:nvPr/>
        </p:nvSpPr>
        <p:spPr>
          <a:xfrm>
            <a:off x="1624604" y="110490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3" name="Line"/>
          <p:cNvSpPr/>
          <p:nvPr/>
        </p:nvSpPr>
        <p:spPr>
          <a:xfrm>
            <a:off x="12800604" y="56642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4" name="Line"/>
          <p:cNvSpPr/>
          <p:nvPr/>
        </p:nvSpPr>
        <p:spPr>
          <a:xfrm>
            <a:off x="12800604" y="65278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5" name="Line"/>
          <p:cNvSpPr/>
          <p:nvPr/>
        </p:nvSpPr>
        <p:spPr>
          <a:xfrm>
            <a:off x="12800604" y="74422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6" name="Line"/>
          <p:cNvSpPr/>
          <p:nvPr/>
        </p:nvSpPr>
        <p:spPr>
          <a:xfrm>
            <a:off x="12800604" y="83312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7" name="Line"/>
          <p:cNvSpPr/>
          <p:nvPr/>
        </p:nvSpPr>
        <p:spPr>
          <a:xfrm>
            <a:off x="12800604" y="92202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8" name="Line"/>
          <p:cNvSpPr/>
          <p:nvPr/>
        </p:nvSpPr>
        <p:spPr>
          <a:xfrm>
            <a:off x="12800604" y="101092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9" name="Line"/>
          <p:cNvSpPr/>
          <p:nvPr/>
        </p:nvSpPr>
        <p:spPr>
          <a:xfrm>
            <a:off x="12800604" y="11049000"/>
            <a:ext cx="893716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2970(1).jpeg" descr="IMG_2970(1).jpeg"/>
          <p:cNvPicPr>
            <a:picLocks noChangeAspect="1"/>
          </p:cNvPicPr>
          <p:nvPr/>
        </p:nvPicPr>
        <p:blipFill>
          <a:blip r:embed="rId2"/>
          <a:srcRect l="215" t="23501" r="20756" b="9944"/>
          <a:stretch>
            <a:fillRect/>
          </a:stretch>
        </p:blipFill>
        <p:spPr>
          <a:xfrm>
            <a:off x="-23020" y="0"/>
            <a:ext cx="2443004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Rectangle"/>
          <p:cNvSpPr/>
          <p:nvPr/>
        </p:nvSpPr>
        <p:spPr>
          <a:xfrm>
            <a:off x="-39490" y="-83443"/>
            <a:ext cx="24462980" cy="13882886"/>
          </a:xfrm>
          <a:prstGeom prst="rect">
            <a:avLst/>
          </a:prstGeom>
          <a:solidFill>
            <a:srgbClr val="323E48">
              <a:alpha val="5049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774451" y="12954229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24" name="Prevayl White Logo.png" descr="Prevayl White Logo.png"/>
          <p:cNvPicPr>
            <a:picLocks noChangeAspect="1"/>
          </p:cNvPicPr>
          <p:nvPr/>
        </p:nvPicPr>
        <p:blipFill>
          <a:blip r:embed="rId3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6" name="An overview of Prevayl"/>
          <p:cNvSpPr txBox="1">
            <a:spLocks noGrp="1"/>
          </p:cNvSpPr>
          <p:nvPr>
            <p:ph type="title"/>
          </p:nvPr>
        </p:nvSpPr>
        <p:spPr>
          <a:xfrm>
            <a:off x="1435100" y="1714500"/>
            <a:ext cx="11983867" cy="4118670"/>
          </a:xfrm>
          <a:prstGeom prst="rect">
            <a:avLst/>
          </a:prstGeom>
        </p:spPr>
        <p:txBody>
          <a:bodyPr/>
          <a:lstStyle>
            <a:lvl1pPr>
              <a:defRPr sz="10000" spc="-200">
                <a:solidFill>
                  <a:srgbClr val="FFFFFF"/>
                </a:solidFill>
              </a:defRPr>
            </a:lvl1pPr>
          </a:lstStyle>
          <a:p>
            <a:r>
              <a:t>An overview of Prevayl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774451" y="12954229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323E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29" name="Prevayl White Logo.png" descr="Prevayl White Logo.png"/>
          <p:cNvPicPr>
            <a:picLocks noChangeAspect="1"/>
          </p:cNvPicPr>
          <p:nvPr/>
        </p:nvPicPr>
        <p:blipFill>
          <a:blip r:embed="rId2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31" name="Prevayl Grey Logo .png" descr="Prevayl Grey Logo .png"/>
          <p:cNvPicPr>
            <a:picLocks noChangeAspect="1"/>
          </p:cNvPicPr>
          <p:nvPr/>
        </p:nvPicPr>
        <p:blipFill>
          <a:blip r:embed="rId3"/>
          <a:srcRect l="14177" t="45534" r="14177" b="45534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246" name="Group"/>
          <p:cNvGrpSpPr/>
          <p:nvPr/>
        </p:nvGrpSpPr>
        <p:grpSpPr>
          <a:xfrm>
            <a:off x="3701813" y="4008883"/>
            <a:ext cx="16980374" cy="9337577"/>
            <a:chOff x="0" y="0"/>
            <a:chExt cx="16980372" cy="9337575"/>
          </a:xfrm>
        </p:grpSpPr>
        <p:pic>
          <p:nvPicPr>
            <p:cNvPr id="233" name="Image" descr="Image"/>
            <p:cNvPicPr>
              <a:picLocks noChangeAspect="1"/>
            </p:cNvPicPr>
            <p:nvPr/>
          </p:nvPicPr>
          <p:blipFill>
            <a:blip r:embed="rId4">
              <a:alphaModFix amt="35164"/>
            </a:blip>
            <a:stretch>
              <a:fillRect/>
            </a:stretch>
          </p:blipFill>
          <p:spPr>
            <a:xfrm>
              <a:off x="0" y="0"/>
              <a:ext cx="16980373" cy="9337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Mark Van Harmelen, ??  South Africa"/>
            <p:cNvSpPr txBox="1"/>
            <p:nvPr/>
          </p:nvSpPr>
          <p:spPr>
            <a:xfrm>
              <a:off x="9590502" y="6725560"/>
              <a:ext cx="3387577" cy="971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2267655">
                <a:lnSpc>
                  <a:spcPts val="2900"/>
                </a:lnSpc>
                <a:spcBef>
                  <a:spcPts val="2700"/>
                </a:spcBef>
                <a:defRPr sz="2325" b="1">
                  <a:solidFill>
                    <a:srgbClr val="323E48"/>
                  </a:solidFill>
                </a:defRPr>
              </a:pPr>
              <a:r>
                <a:t>Mark Van Harmelen, ?? </a:t>
              </a:r>
              <a:br/>
              <a:r>
                <a:rPr b="0"/>
                <a:t>South Africa</a:t>
              </a:r>
            </a:p>
          </p:txBody>
        </p:sp>
        <p:sp>
          <p:nvSpPr>
            <p:cNvPr id="235" name="James Leary, 34  Liverpool"/>
            <p:cNvSpPr txBox="1"/>
            <p:nvPr/>
          </p:nvSpPr>
          <p:spPr>
            <a:xfrm>
              <a:off x="7749521" y="1188781"/>
              <a:ext cx="3387578" cy="971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>
                <a:lnSpc>
                  <a:spcPts val="3200"/>
                </a:lnSpc>
                <a:spcBef>
                  <a:spcPts val="3000"/>
                </a:spcBef>
                <a:defRPr sz="2500" b="1">
                  <a:solidFill>
                    <a:srgbClr val="323E48"/>
                  </a:solidFill>
                </a:defRPr>
              </a:pPr>
              <a:r>
                <a:t>James Leary, 34 </a:t>
              </a:r>
              <a:br/>
              <a:r>
                <a:rPr b="0"/>
                <a:t>Liverpool</a:t>
              </a:r>
            </a:p>
          </p:txBody>
        </p:sp>
        <p:sp>
          <p:nvSpPr>
            <p:cNvPr id="236" name="Bella Hepworth, 36   France"/>
            <p:cNvSpPr txBox="1"/>
            <p:nvPr/>
          </p:nvSpPr>
          <p:spPr>
            <a:xfrm>
              <a:off x="4082276" y="3909965"/>
              <a:ext cx="3387577" cy="9714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r">
                <a:lnSpc>
                  <a:spcPts val="3200"/>
                </a:lnSpc>
                <a:spcBef>
                  <a:spcPts val="3000"/>
                </a:spcBef>
                <a:defRPr sz="2500" b="1">
                  <a:solidFill>
                    <a:srgbClr val="323E48"/>
                  </a:solidFill>
                </a:defRPr>
              </a:pPr>
              <a:r>
                <a:t>Bella Hepworth, 36  </a:t>
              </a:r>
              <a:br/>
              <a:r>
                <a:rPr b="0"/>
                <a:t>France</a:t>
              </a:r>
            </a:p>
          </p:txBody>
        </p:sp>
        <p:sp>
          <p:nvSpPr>
            <p:cNvPr id="237" name="Ani Goswell, 25   USA"/>
            <p:cNvSpPr txBox="1"/>
            <p:nvPr/>
          </p:nvSpPr>
          <p:spPr>
            <a:xfrm>
              <a:off x="671606" y="4438217"/>
              <a:ext cx="2128941" cy="9714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r" defTabSz="2121354">
                <a:lnSpc>
                  <a:spcPts val="2700"/>
                </a:lnSpc>
                <a:spcBef>
                  <a:spcPts val="2600"/>
                </a:spcBef>
                <a:defRPr sz="2175" b="1">
                  <a:solidFill>
                    <a:srgbClr val="323E48"/>
                  </a:solidFill>
                </a:defRPr>
              </a:pPr>
              <a:r>
                <a:t>Ani Goswell, 25  </a:t>
              </a:r>
              <a:br/>
              <a:r>
                <a:rPr b="0"/>
                <a:t>USA</a:t>
              </a:r>
            </a:p>
          </p:txBody>
        </p:sp>
        <p:sp>
          <p:nvSpPr>
            <p:cNvPr id="238" name="Alice Harling, 22   Manchester"/>
            <p:cNvSpPr txBox="1"/>
            <p:nvPr/>
          </p:nvSpPr>
          <p:spPr>
            <a:xfrm>
              <a:off x="8599030" y="2484539"/>
              <a:ext cx="3387577" cy="9714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>
                <a:lnSpc>
                  <a:spcPts val="3200"/>
                </a:lnSpc>
                <a:spcBef>
                  <a:spcPts val="3000"/>
                </a:spcBef>
                <a:defRPr sz="2500" b="1">
                  <a:solidFill>
                    <a:srgbClr val="323E48"/>
                  </a:solidFill>
                </a:defRPr>
              </a:pPr>
              <a:r>
                <a:t>Alice Harling, 22  </a:t>
              </a:r>
              <a:br/>
              <a:r>
                <a:rPr b="0"/>
                <a:t>Manchester</a:t>
              </a:r>
            </a:p>
          </p:txBody>
        </p:sp>
        <p:sp>
          <p:nvSpPr>
            <p:cNvPr id="239" name="Michael John Lynch, 29   Ireland"/>
            <p:cNvSpPr txBox="1"/>
            <p:nvPr/>
          </p:nvSpPr>
          <p:spPr>
            <a:xfrm>
              <a:off x="3546243" y="2559317"/>
              <a:ext cx="3387577" cy="9714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r" defTabSz="2243271">
                <a:lnSpc>
                  <a:spcPts val="2900"/>
                </a:lnSpc>
                <a:spcBef>
                  <a:spcPts val="2700"/>
                </a:spcBef>
                <a:defRPr sz="2300" b="1">
                  <a:solidFill>
                    <a:srgbClr val="323E48"/>
                  </a:solidFill>
                </a:defRPr>
              </a:pPr>
              <a:r>
                <a:t>Michael John Lynch, 29  </a:t>
              </a:r>
              <a:br/>
              <a:r>
                <a:rPr b="0"/>
                <a:t>Ireland</a:t>
              </a:r>
            </a:p>
          </p:txBody>
        </p:sp>
        <p:sp>
          <p:nvSpPr>
            <p:cNvPr id="240" name="Line"/>
            <p:cNvSpPr/>
            <p:nvPr/>
          </p:nvSpPr>
          <p:spPr>
            <a:xfrm flipV="1">
              <a:off x="7436594" y="3345638"/>
              <a:ext cx="633407" cy="633407"/>
            </a:xfrm>
            <a:prstGeom prst="line">
              <a:avLst/>
            </a:prstGeom>
            <a:noFill/>
            <a:ln w="12700" cap="flat">
              <a:solidFill>
                <a:srgbClr val="323E48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1" name="Line"/>
            <p:cNvSpPr/>
            <p:nvPr/>
          </p:nvSpPr>
          <p:spPr>
            <a:xfrm>
              <a:off x="6952313" y="2938739"/>
              <a:ext cx="625854" cy="1"/>
            </a:xfrm>
            <a:prstGeom prst="line">
              <a:avLst/>
            </a:prstGeom>
            <a:noFill/>
            <a:ln w="12700" cap="flat">
              <a:solidFill>
                <a:srgbClr val="323E48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2" name="Line"/>
            <p:cNvSpPr/>
            <p:nvPr/>
          </p:nvSpPr>
          <p:spPr>
            <a:xfrm flipH="1">
              <a:off x="7875859" y="2907216"/>
              <a:ext cx="710904" cy="1"/>
            </a:xfrm>
            <a:prstGeom prst="line">
              <a:avLst/>
            </a:prstGeom>
            <a:noFill/>
            <a:ln w="12700" cap="flat">
              <a:solidFill>
                <a:srgbClr val="323E48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3" name="Line"/>
            <p:cNvSpPr/>
            <p:nvPr/>
          </p:nvSpPr>
          <p:spPr>
            <a:xfrm>
              <a:off x="7814799" y="2046349"/>
              <a:ext cx="1" cy="756576"/>
            </a:xfrm>
            <a:prstGeom prst="line">
              <a:avLst/>
            </a:prstGeom>
            <a:noFill/>
            <a:ln w="12700" cap="flat">
              <a:solidFill>
                <a:srgbClr val="323E48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4" name="Line"/>
            <p:cNvSpPr/>
            <p:nvPr/>
          </p:nvSpPr>
          <p:spPr>
            <a:xfrm flipH="1">
              <a:off x="9118654" y="7116190"/>
              <a:ext cx="450915" cy="450915"/>
            </a:xfrm>
            <a:prstGeom prst="line">
              <a:avLst/>
            </a:prstGeom>
            <a:noFill/>
            <a:ln w="12700" cap="flat">
              <a:solidFill>
                <a:srgbClr val="323E48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5" name="Line"/>
            <p:cNvSpPr/>
            <p:nvPr/>
          </p:nvSpPr>
          <p:spPr>
            <a:xfrm flipV="1">
              <a:off x="2832361" y="4113289"/>
              <a:ext cx="633408" cy="633407"/>
            </a:xfrm>
            <a:prstGeom prst="line">
              <a:avLst/>
            </a:prstGeom>
            <a:noFill/>
            <a:ln w="12700" cap="flat">
              <a:solidFill>
                <a:srgbClr val="323E48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47" name="Diversity within the workplace"/>
          <p:cNvSpPr txBox="1"/>
          <p:nvPr/>
        </p:nvSpPr>
        <p:spPr>
          <a:xfrm>
            <a:off x="1562100" y="1587500"/>
            <a:ext cx="18453993" cy="196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10000" b="1" spc="-2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Diversity within the workplace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"/>
          <p:cNvSpPr txBox="1"/>
          <p:nvPr/>
        </p:nvSpPr>
        <p:spPr>
          <a:xfrm>
            <a:off x="23774451" y="12954229"/>
            <a:ext cx="241403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defTabSz="584200">
              <a:defRPr sz="1800">
                <a:solidFill>
                  <a:srgbClr val="323E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fld id="{86CB4B4D-7CA3-9044-876B-883B54F8677D}" type="slidenum">
              <a:t>6</a:t>
            </a:fld>
            <a:r>
              <a:t>￼</a:t>
            </a:r>
          </a:p>
        </p:txBody>
      </p:sp>
      <p:sp>
        <p:nvSpPr>
          <p:cNvPr id="250" name="Rectangle"/>
          <p:cNvSpPr/>
          <p:nvPr/>
        </p:nvSpPr>
        <p:spPr>
          <a:xfrm>
            <a:off x="6151" y="14608237"/>
            <a:ext cx="6096001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1" name="Rectangle"/>
          <p:cNvSpPr/>
          <p:nvPr/>
        </p:nvSpPr>
        <p:spPr>
          <a:xfrm>
            <a:off x="6102151" y="14608237"/>
            <a:ext cx="6096001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2" name="Rectangle"/>
          <p:cNvSpPr/>
          <p:nvPr/>
        </p:nvSpPr>
        <p:spPr>
          <a:xfrm>
            <a:off x="12198151" y="14608237"/>
            <a:ext cx="6096001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3" name="Rectangle"/>
          <p:cNvSpPr/>
          <p:nvPr/>
        </p:nvSpPr>
        <p:spPr>
          <a:xfrm>
            <a:off x="18294151" y="14608237"/>
            <a:ext cx="6096001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/>
          <a:srcRect l="18011" r="18011"/>
          <a:stretch>
            <a:fillRect/>
          </a:stretch>
        </p:blipFill>
        <p:spPr>
          <a:xfrm>
            <a:off x="7223462" y="5779890"/>
            <a:ext cx="4346715" cy="3821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7166" y="5795944"/>
            <a:ext cx="1899205" cy="3786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electrode1.png" descr="electrode1.png"/>
          <p:cNvPicPr>
            <a:picLocks noChangeAspect="1"/>
          </p:cNvPicPr>
          <p:nvPr/>
        </p:nvPicPr>
        <p:blipFill>
          <a:blip r:embed="rId4"/>
          <a:srcRect l="3036" r="3036"/>
          <a:stretch>
            <a:fillRect/>
          </a:stretch>
        </p:blipFill>
        <p:spPr>
          <a:xfrm>
            <a:off x="1530417" y="6492514"/>
            <a:ext cx="4451137" cy="2665667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Puck"/>
          <p:cNvSpPr txBox="1"/>
          <p:nvPr/>
        </p:nvSpPr>
        <p:spPr>
          <a:xfrm>
            <a:off x="6997614" y="4305042"/>
            <a:ext cx="4798329" cy="135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ts val="5500"/>
              </a:lnSpc>
              <a:defRPr sz="38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Puck</a:t>
            </a:r>
          </a:p>
        </p:txBody>
      </p:sp>
      <p:sp>
        <p:nvSpPr>
          <p:cNvPr id="258" name="Line"/>
          <p:cNvSpPr/>
          <p:nvPr/>
        </p:nvSpPr>
        <p:spPr>
          <a:xfrm>
            <a:off x="7037395" y="5204961"/>
            <a:ext cx="4745306" cy="1"/>
          </a:xfrm>
          <a:prstGeom prst="line">
            <a:avLst/>
          </a:prstGeom>
          <a:ln w="381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9" name="Sensor Innovation"/>
          <p:cNvSpPr txBox="1"/>
          <p:nvPr/>
        </p:nvSpPr>
        <p:spPr>
          <a:xfrm>
            <a:off x="1356919" y="4294381"/>
            <a:ext cx="4798328" cy="135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ts val="5500"/>
              </a:lnSpc>
              <a:defRPr sz="38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Sensor Innovation</a:t>
            </a:r>
          </a:p>
        </p:txBody>
      </p:sp>
      <p:sp>
        <p:nvSpPr>
          <p:cNvPr id="260" name="App and Platform"/>
          <p:cNvSpPr txBox="1"/>
          <p:nvPr/>
        </p:nvSpPr>
        <p:spPr>
          <a:xfrm>
            <a:off x="18687563" y="4294381"/>
            <a:ext cx="4798328" cy="135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ts val="5500"/>
              </a:lnSpc>
              <a:defRPr sz="38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App and Platform</a:t>
            </a:r>
          </a:p>
        </p:txBody>
      </p:sp>
      <p:sp>
        <p:nvSpPr>
          <p:cNvPr id="261" name="Line"/>
          <p:cNvSpPr/>
          <p:nvPr/>
        </p:nvSpPr>
        <p:spPr>
          <a:xfrm>
            <a:off x="1383430" y="5194300"/>
            <a:ext cx="4745306" cy="0"/>
          </a:xfrm>
          <a:prstGeom prst="line">
            <a:avLst/>
          </a:prstGeom>
          <a:ln w="381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2" name="Line"/>
          <p:cNvSpPr/>
          <p:nvPr/>
        </p:nvSpPr>
        <p:spPr>
          <a:xfrm>
            <a:off x="18714073" y="5194300"/>
            <a:ext cx="4745306" cy="0"/>
          </a:xfrm>
          <a:prstGeom prst="line">
            <a:avLst/>
          </a:prstGeom>
          <a:ln w="381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63" name="Prevayl Grey Logo .png" descr="Prevayl Grey Logo .png"/>
          <p:cNvPicPr>
            <a:picLocks noChangeAspect="1"/>
          </p:cNvPicPr>
          <p:nvPr/>
        </p:nvPicPr>
        <p:blipFill>
          <a:blip r:embed="rId5"/>
          <a:srcRect l="14177" t="45534" r="14177" b="45534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5" name="Prevayl technology"/>
          <p:cNvSpPr txBox="1"/>
          <p:nvPr/>
        </p:nvSpPr>
        <p:spPr>
          <a:xfrm>
            <a:off x="1562100" y="1587500"/>
            <a:ext cx="18535254" cy="1847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10000" b="1" spc="-2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Prevayl technology</a:t>
            </a:r>
          </a:p>
        </p:txBody>
      </p:sp>
      <p:pic>
        <p:nvPicPr>
          <p:cNvPr id="266" name="Ani-Upper-Back-Cut-out.png" descr="Ani-Upper-Back-Cut-out.png"/>
          <p:cNvPicPr>
            <a:picLocks noChangeAspect="1"/>
          </p:cNvPicPr>
          <p:nvPr/>
        </p:nvPicPr>
        <p:blipFill>
          <a:blip r:embed="rId6"/>
          <a:srcRect l="23193" t="7562" r="9790" b="410"/>
          <a:stretch>
            <a:fillRect/>
          </a:stretch>
        </p:blipFill>
        <p:spPr>
          <a:xfrm>
            <a:off x="13050211" y="5798416"/>
            <a:ext cx="4427911" cy="4053665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Garment"/>
          <p:cNvSpPr txBox="1"/>
          <p:nvPr/>
        </p:nvSpPr>
        <p:spPr>
          <a:xfrm>
            <a:off x="12865100" y="4304913"/>
            <a:ext cx="4798328" cy="135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ts val="5500"/>
              </a:lnSpc>
              <a:defRPr sz="38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Garment</a:t>
            </a:r>
          </a:p>
        </p:txBody>
      </p:sp>
      <p:sp>
        <p:nvSpPr>
          <p:cNvPr id="268" name="Line"/>
          <p:cNvSpPr/>
          <p:nvPr/>
        </p:nvSpPr>
        <p:spPr>
          <a:xfrm>
            <a:off x="12891611" y="5204832"/>
            <a:ext cx="4745306" cy="1"/>
          </a:xfrm>
          <a:prstGeom prst="line">
            <a:avLst/>
          </a:prstGeom>
          <a:ln w="381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Intellectual Property"/>
          <p:cNvSpPr txBox="1">
            <a:spLocks noGrp="1"/>
          </p:cNvSpPr>
          <p:nvPr>
            <p:ph type="title"/>
          </p:nvPr>
        </p:nvSpPr>
        <p:spPr>
          <a:xfrm>
            <a:off x="1587500" y="1714500"/>
            <a:ext cx="21971000" cy="2304257"/>
          </a:xfrm>
          <a:prstGeom prst="rect">
            <a:avLst/>
          </a:prstGeom>
        </p:spPr>
        <p:txBody>
          <a:bodyPr/>
          <a:lstStyle>
            <a:lvl1pPr>
              <a:defRPr sz="10000" spc="-200"/>
            </a:lvl1pPr>
          </a:lstStyle>
          <a:p>
            <a:r>
              <a:t>Intellectual Property</a:t>
            </a:r>
          </a:p>
        </p:txBody>
      </p:sp>
      <p:sp>
        <p:nvSpPr>
          <p:cNvPr id="27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774451" y="12954229"/>
            <a:ext cx="241403" cy="3870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323E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72" name="Prevayl Grey Logo .png" descr="Prevayl Grey Logo .png"/>
          <p:cNvPicPr>
            <a:picLocks noChangeAspect="1"/>
          </p:cNvPicPr>
          <p:nvPr/>
        </p:nvPicPr>
        <p:blipFill>
          <a:blip r:embed="rId2"/>
          <a:srcRect l="14177" t="45534" r="14177" b="45534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74" name="Apple.png" descr="Ap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590" y="5646123"/>
            <a:ext cx="3121423" cy="3834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Coca-Cola-Logo.wine.png" descr="Coca-Cola-Logo.wine.png"/>
          <p:cNvPicPr>
            <a:picLocks noChangeAspect="1"/>
          </p:cNvPicPr>
          <p:nvPr/>
        </p:nvPicPr>
        <p:blipFill>
          <a:blip r:embed="rId4"/>
          <a:srcRect l="10710" t="10710" r="10710" b="10710"/>
          <a:stretch>
            <a:fillRect/>
          </a:stretch>
        </p:blipFill>
        <p:spPr>
          <a:xfrm>
            <a:off x="987979" y="6153497"/>
            <a:ext cx="4229101" cy="281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Rolls Royce.png" descr="Rolls Roy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1524" y="5469185"/>
            <a:ext cx="2470811" cy="4188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ntel.png" descr="Inte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3609" y="6167594"/>
            <a:ext cx="4229101" cy="2791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dairymilk.pdf" descr="dairymilk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66921" y="6700240"/>
            <a:ext cx="4229101" cy="1725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"/>
          <p:cNvSpPr txBox="1"/>
          <p:nvPr/>
        </p:nvSpPr>
        <p:spPr>
          <a:xfrm>
            <a:off x="23774451" y="12954229"/>
            <a:ext cx="241403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defTabSz="584200">
              <a:defRPr sz="1800">
                <a:solidFill>
                  <a:srgbClr val="323E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fld id="{86CB4B4D-7CA3-9044-876B-883B54F8677D}" type="slidenum">
              <a:t>8</a:t>
            </a:fld>
            <a:r>
              <a:t>￼</a:t>
            </a:r>
          </a:p>
        </p:txBody>
      </p:sp>
      <p:pic>
        <p:nvPicPr>
          <p:cNvPr id="281" name="Prevayl White Logo.png" descr="Prevayl White Logo.png"/>
          <p:cNvPicPr>
            <a:picLocks noChangeAspect="1"/>
          </p:cNvPicPr>
          <p:nvPr/>
        </p:nvPicPr>
        <p:blipFill>
          <a:blip r:embed="rId2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83" name="Prevayl Grey Logo .png" descr="Prevayl Grey Logo .png"/>
          <p:cNvPicPr>
            <a:picLocks noChangeAspect="1"/>
          </p:cNvPicPr>
          <p:nvPr/>
        </p:nvPicPr>
        <p:blipFill>
          <a:blip r:embed="rId3"/>
          <a:srcRect l="14177" t="45534" r="14177" b="45534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5" name="The collaboration of tech and fashion"/>
          <p:cNvSpPr txBox="1"/>
          <p:nvPr/>
        </p:nvSpPr>
        <p:spPr>
          <a:xfrm>
            <a:off x="1562100" y="1587500"/>
            <a:ext cx="21621056" cy="196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13955">
              <a:lnSpc>
                <a:spcPct val="80000"/>
              </a:lnSpc>
              <a:defRPr sz="9900" b="1" spc="-197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collaboration of tech and fashion</a:t>
            </a:r>
          </a:p>
        </p:txBody>
      </p:sp>
      <p:pic>
        <p:nvPicPr>
          <p:cNvPr id="286" name="IMG_2789-copy.jpeg" descr="IMG_2789-copy.jpeg"/>
          <p:cNvPicPr>
            <a:picLocks noChangeAspect="1"/>
          </p:cNvPicPr>
          <p:nvPr/>
        </p:nvPicPr>
        <p:blipFill>
          <a:blip r:embed="rId4"/>
          <a:srcRect l="63660" t="69" r="262" b="18126"/>
          <a:stretch>
            <a:fillRect/>
          </a:stretch>
        </p:blipFill>
        <p:spPr>
          <a:xfrm>
            <a:off x="1549201" y="4386129"/>
            <a:ext cx="5207001" cy="7871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0482.jpeg" descr="IMG_0482.jpeg"/>
          <p:cNvPicPr>
            <a:picLocks noChangeAspect="1"/>
          </p:cNvPicPr>
          <p:nvPr/>
        </p:nvPicPr>
        <p:blipFill>
          <a:blip r:embed="rId5"/>
          <a:srcRect l="932" t="988" r="1834" b="988"/>
          <a:stretch>
            <a:fillRect/>
          </a:stretch>
        </p:blipFill>
        <p:spPr>
          <a:xfrm>
            <a:off x="7019726" y="4386129"/>
            <a:ext cx="5207001" cy="787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0886.jpeg" descr="IMG_0886.jpeg"/>
          <p:cNvPicPr>
            <a:picLocks noChangeAspect="1"/>
          </p:cNvPicPr>
          <p:nvPr/>
        </p:nvPicPr>
        <p:blipFill>
          <a:blip r:embed="rId6"/>
          <a:srcRect l="22747" t="571" r="33685" b="607"/>
          <a:stretch>
            <a:fillRect/>
          </a:stretch>
        </p:blipFill>
        <p:spPr>
          <a:xfrm>
            <a:off x="12490251" y="4386129"/>
            <a:ext cx="5207001" cy="787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1651.jpeg" descr="IMG_1651.jpeg"/>
          <p:cNvPicPr>
            <a:picLocks noChangeAspect="1"/>
          </p:cNvPicPr>
          <p:nvPr/>
        </p:nvPicPr>
        <p:blipFill>
          <a:blip r:embed="rId7"/>
          <a:srcRect l="31698" t="5463" r="27094" b="1067"/>
          <a:stretch>
            <a:fillRect/>
          </a:stretch>
        </p:blipFill>
        <p:spPr>
          <a:xfrm>
            <a:off x="17970300" y="4386129"/>
            <a:ext cx="5207001" cy="787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"/>
          <p:cNvSpPr txBox="1"/>
          <p:nvPr/>
        </p:nvSpPr>
        <p:spPr>
          <a:xfrm>
            <a:off x="23774451" y="12954229"/>
            <a:ext cx="241403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defTabSz="584200">
              <a:defRPr sz="1800">
                <a:solidFill>
                  <a:srgbClr val="323E4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fld id="{86CB4B4D-7CA3-9044-876B-883B54F8677D}" type="slidenum">
              <a:t>9</a:t>
            </a:fld>
            <a:r>
              <a:t>￼</a:t>
            </a:r>
          </a:p>
        </p:txBody>
      </p:sp>
      <p:pic>
        <p:nvPicPr>
          <p:cNvPr id="292" name="Prevayl White Logo.png" descr="Prevayl White Logo.png"/>
          <p:cNvPicPr>
            <a:picLocks noChangeAspect="1"/>
          </p:cNvPicPr>
          <p:nvPr/>
        </p:nvPicPr>
        <p:blipFill>
          <a:blip r:embed="rId2"/>
          <a:srcRect l="14088" t="45523" r="14088" b="45523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94" name="Prevayl Grey Logo .png" descr="Prevayl Grey Logo .png"/>
          <p:cNvPicPr>
            <a:picLocks noChangeAspect="1"/>
          </p:cNvPicPr>
          <p:nvPr/>
        </p:nvPicPr>
        <p:blipFill>
          <a:blip r:embed="rId3"/>
          <a:srcRect l="14177" t="45534" r="14177" b="45534"/>
          <a:stretch>
            <a:fillRect/>
          </a:stretch>
        </p:blipFill>
        <p:spPr>
          <a:xfrm>
            <a:off x="1617918" y="1072118"/>
            <a:ext cx="4276364" cy="377033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Line"/>
          <p:cNvSpPr/>
          <p:nvPr/>
        </p:nvSpPr>
        <p:spPr>
          <a:xfrm>
            <a:off x="-23720" y="1257299"/>
            <a:ext cx="1159537" cy="1"/>
          </a:xfrm>
          <a:prstGeom prst="line">
            <a:avLst/>
          </a:prstGeom>
          <a:ln w="63500">
            <a:solidFill>
              <a:srgbClr val="323E4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6" name="Building the Prevayl product"/>
          <p:cNvSpPr txBox="1"/>
          <p:nvPr/>
        </p:nvSpPr>
        <p:spPr>
          <a:xfrm>
            <a:off x="1562100" y="1587500"/>
            <a:ext cx="21621056" cy="196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10000" b="1" spc="-200">
                <a:solidFill>
                  <a:srgbClr val="323E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Building the Prevayl product</a:t>
            </a:r>
          </a:p>
        </p:txBody>
      </p:sp>
      <p:pic>
        <p:nvPicPr>
          <p:cNvPr id="297" name="Prevayl E-Com Garments and Poly Bag_v2-04.png" descr="Prevayl E-Com Garments and Poly Bag_v2-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35" y="3907149"/>
            <a:ext cx="22907130" cy="7451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</Words>
  <Application>Microsoft Macintosh PowerPoint</Application>
  <PresentationFormat>Custom</PresentationFormat>
  <Paragraphs>75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Helvetica</vt:lpstr>
      <vt:lpstr>Helvetica Neue</vt:lpstr>
      <vt:lpstr>Helvetica Neue Medium</vt:lpstr>
      <vt:lpstr>21_BasicWhite</vt:lpstr>
      <vt:lpstr>Introduction to  health technology</vt:lpstr>
      <vt:lpstr>PowerPoint Presentation</vt:lpstr>
      <vt:lpstr>Contents</vt:lpstr>
      <vt:lpstr>An overview of Prevayl</vt:lpstr>
      <vt:lpstr>PowerPoint Presentation</vt:lpstr>
      <vt:lpstr>PowerPoint Presentation</vt:lpstr>
      <vt:lpstr>Intellectual Property</vt:lpstr>
      <vt:lpstr>PowerPoint Presentation</vt:lpstr>
      <vt:lpstr>PowerPoint Presentation</vt:lpstr>
      <vt:lpstr>PowerPoint Presentation</vt:lpstr>
      <vt:lpstr>PowerPoint Presentation</vt:lpstr>
      <vt:lpstr>Prevayl insights</vt:lpstr>
      <vt:lpstr>PowerPoint Presentation</vt:lpstr>
      <vt:lpstr>REVOLUTION</vt:lpstr>
      <vt:lpstr>Women in Tech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health technology</dc:title>
  <cp:lastModifiedBy>natmcrdig@hotmail.com</cp:lastModifiedBy>
  <cp:revision>1</cp:revision>
  <dcterms:modified xsi:type="dcterms:W3CDTF">2020-11-19T14:12:14Z</dcterms:modified>
</cp:coreProperties>
</file>